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74" r:id="rId7"/>
    <p:sldId id="261" r:id="rId8"/>
    <p:sldId id="262" r:id="rId9"/>
    <p:sldId id="283" r:id="rId10"/>
    <p:sldId id="263" r:id="rId11"/>
    <p:sldId id="284" r:id="rId12"/>
    <p:sldId id="264" r:id="rId13"/>
    <p:sldId id="281" r:id="rId14"/>
    <p:sldId id="275" r:id="rId15"/>
    <p:sldId id="282" r:id="rId16"/>
    <p:sldId id="276" r:id="rId17"/>
    <p:sldId id="265" r:id="rId18"/>
    <p:sldId id="266" r:id="rId19"/>
    <p:sldId id="277" r:id="rId20"/>
    <p:sldId id="279" r:id="rId21"/>
    <p:sldId id="278" r:id="rId22"/>
    <p:sldId id="268" r:id="rId23"/>
    <p:sldId id="269" r:id="rId24"/>
    <p:sldId id="270" r:id="rId25"/>
    <p:sldId id="271" r:id="rId26"/>
    <p:sldId id="272" r:id="rId27"/>
    <p:sldId id="267" r:id="rId28"/>
    <p:sldId id="273" r:id="rId29"/>
    <p:sldId id="280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75B713-0E00-423A-BCEE-3BA2CD8199D4}" v="236" dt="2021-09-11T08:58:25.158"/>
    <p1510:client id="{E86F7C39-39A6-4905-92C9-BBDC1394825A}" v="10" dt="2021-09-11T09:01:09.7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627A84-D4C6-4FDF-843D-6F1F6C67D57C}" type="datetimeFigureOut">
              <a:rPr lang="en-US"/>
              <a:t>11/4/2021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B7D599-8A0A-46DB-8690-3CB391DF84F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97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Story …My encounter on the train with a lady/she ran when I told her I`m a Nigerian/despite that we had planned to meet for a date….</a:t>
            </a:r>
            <a:endParaRPr lang="en-US" dirty="0"/>
          </a:p>
          <a:p>
            <a:r>
              <a:rPr lang="en-US" dirty="0">
                <a:solidFill>
                  <a:srgbClr val="FFFFFF"/>
                </a:solidFill>
              </a:rPr>
              <a:t> </a:t>
            </a:r>
            <a:endParaRPr lang="en-US"/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7D599-8A0A-46DB-8690-3CB391DF84F1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352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Story …My encounter on the train with a lady/she ran when I told her I`m a Nigerian/despite that we had planned to meet for a date….</a:t>
            </a:r>
            <a:endParaRPr lang="en-US" dirty="0"/>
          </a:p>
          <a:p>
            <a:r>
              <a:rPr lang="en-US" dirty="0">
                <a:solidFill>
                  <a:srgbClr val="FFFFFF"/>
                </a:solidFill>
              </a:rPr>
              <a:t> </a:t>
            </a:r>
            <a:endParaRPr lang="en-US"/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7D599-8A0A-46DB-8690-3CB391DF84F1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170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69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7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51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59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367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82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073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3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13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524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31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55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video" Target="https://www.youtube.com/embed/Uixu_va3Law" TargetMode="External"/><Relationship Id="rId7" Type="http://schemas.openxmlformats.org/officeDocument/2006/relationships/image" Target="../media/image2.jpeg"/><Relationship Id="rId2" Type="http://schemas.openxmlformats.org/officeDocument/2006/relationships/video" Target="https://www.youtube.com/embed/XPV5ZViSC0o" TargetMode="External"/><Relationship Id="rId1" Type="http://schemas.openxmlformats.org/officeDocument/2006/relationships/video" Target="https://www.youtube.com/embed/G1E6f3966sY" TargetMode="External"/><Relationship Id="rId6" Type="http://schemas.openxmlformats.org/officeDocument/2006/relationships/image" Target="../media/image1.jpe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89118"/>
            <a:ext cx="9144000" cy="3969109"/>
          </a:xfrm>
        </p:spPr>
        <p:txBody>
          <a:bodyPr>
            <a:normAutofit fontScale="90000"/>
          </a:bodyPr>
          <a:lstStyle/>
          <a:p>
            <a:pPr indent="701040"/>
            <a:br>
              <a:rPr lang="en-US" b="1" dirty="0">
                <a:ea typeface="+mj-lt"/>
                <a:cs typeface="+mj-lt"/>
              </a:rPr>
            </a:br>
            <a:br>
              <a:rPr lang="en-US" b="1" dirty="0">
                <a:ea typeface="+mj-lt"/>
                <a:cs typeface="+mj-lt"/>
              </a:rPr>
            </a:br>
            <a:r>
              <a:rPr lang="en-US" b="1" dirty="0">
                <a:cs typeface="Calibri Light"/>
              </a:rPr>
              <a:t>Let`s Restore Nigeria`s Greatness   Project</a:t>
            </a:r>
            <a:br>
              <a:rPr lang="en-US" b="1" dirty="0">
                <a:cs typeface="Calibri Light"/>
              </a:rPr>
            </a:br>
            <a:r>
              <a:rPr lang="en-US" dirty="0">
                <a:cs typeface="Calibri Light"/>
              </a:rPr>
              <a:t>Presented by </a:t>
            </a:r>
            <a:br>
              <a:rPr lang="en-US" dirty="0">
                <a:cs typeface="Calibri Light"/>
              </a:rPr>
            </a:br>
            <a:r>
              <a:rPr lang="en-US" dirty="0">
                <a:cs typeface="Calibri Light"/>
              </a:rPr>
              <a:t>Eric Thompson.</a:t>
            </a:r>
            <a:endParaRPr lang="en-US" dirty="0"/>
          </a:p>
          <a:p>
            <a:endParaRPr lang="en-US" dirty="0"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/>
              </a:rPr>
              <a:t>Whenever you hear or think about Nigeria what first comes to your mind?</a:t>
            </a:r>
            <a:endParaRPr lang="en-US" sz="4000" dirty="0">
              <a:latin typeface="Times New Roman"/>
              <a:cs typeface="Times New Roman"/>
            </a:endParaRPr>
          </a:p>
          <a:p>
            <a:r>
              <a:rPr lang="en-US" sz="1400" dirty="0">
                <a:latin typeface="Times New Roman"/>
              </a:rPr>
              <a:t>          </a:t>
            </a:r>
            <a:endParaRPr lang="en-US" sz="1400" dirty="0">
              <a:latin typeface="Times New Roman"/>
              <a:cs typeface="Times New Roman"/>
            </a:endParaRPr>
          </a:p>
          <a:p>
            <a:r>
              <a:rPr lang="en-US" sz="1400" dirty="0">
                <a:latin typeface="Times New Roman"/>
              </a:rPr>
              <a:t>      </a:t>
            </a:r>
            <a:endParaRPr lang="en-US" sz="1400" b="1">
              <a:latin typeface="Times New Roman"/>
              <a:ea typeface="+mj-lt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96103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52CEE8-5E8C-4AEA-ABD3-7FA95D120F20}"/>
              </a:ext>
            </a:extLst>
          </p:cNvPr>
          <p:cNvSpPr txBox="1"/>
          <p:nvPr/>
        </p:nvSpPr>
        <p:spPr>
          <a:xfrm>
            <a:off x="3048000" y="3200400"/>
            <a:ext cx="6096000" cy="123110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latin typeface="Times New Roman"/>
              </a:rPr>
              <a:t>                              </a:t>
            </a:r>
            <a:r>
              <a:rPr lang="en-US" sz="6000" dirty="0">
                <a:latin typeface="Times New Roman"/>
              </a:rPr>
              <a:t>     Home</a:t>
            </a:r>
            <a:r>
              <a:rPr lang="en-US" sz="6000" dirty="0">
                <a:latin typeface="Times New Roman"/>
                <a:cs typeface="Times New Roman"/>
              </a:rPr>
              <a:t>?</a:t>
            </a:r>
            <a:endParaRPr lang="en-US" sz="6000" dirty="0">
              <a:cs typeface="Calibri"/>
            </a:endParaRPr>
          </a:p>
          <a:p>
            <a:r>
              <a:rPr lang="en-US" sz="1400" dirty="0">
                <a:latin typeface="Times New Roman"/>
              </a:rPr>
              <a:t>         </a:t>
            </a:r>
            <a:endParaRPr lang="en-US" sz="1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4420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30163F-639F-4C93-B8BD-9D15615A5EF5}"/>
              </a:ext>
            </a:extLst>
          </p:cNvPr>
          <p:cNvSpPr txBox="1"/>
          <p:nvPr/>
        </p:nvSpPr>
        <p:spPr>
          <a:xfrm>
            <a:off x="3048000" y="3200400"/>
            <a:ext cx="6096000" cy="215443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latin typeface="Times New Roman"/>
              </a:rPr>
              <a:t>         </a:t>
            </a:r>
            <a:r>
              <a:rPr lang="en-US" sz="6000" dirty="0">
                <a:latin typeface="Times New Roman"/>
              </a:rPr>
              <a:t>  </a:t>
            </a:r>
            <a:r>
              <a:rPr lang="en-US" sz="6000" dirty="0">
                <a:latin typeface="Times New Roman"/>
                <a:cs typeface="Times New Roman"/>
              </a:rPr>
              <a:t>Your Childhood?</a:t>
            </a:r>
            <a:endParaRPr lang="en-US" sz="6000" dirty="0">
              <a:latin typeface="Calibri"/>
              <a:cs typeface="Calibri"/>
            </a:endParaRPr>
          </a:p>
          <a:p>
            <a:r>
              <a:rPr lang="en-US" sz="1400" dirty="0">
                <a:latin typeface="Times New Roman"/>
              </a:rPr>
              <a:t>          </a:t>
            </a:r>
            <a:endParaRPr lang="en-US" sz="1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5317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30163F-639F-4C93-B8BD-9D15615A5EF5}"/>
              </a:ext>
            </a:extLst>
          </p:cNvPr>
          <p:cNvSpPr txBox="1"/>
          <p:nvPr/>
        </p:nvSpPr>
        <p:spPr>
          <a:xfrm>
            <a:off x="3551207" y="3200400"/>
            <a:ext cx="5592793" cy="215443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000" dirty="0">
                <a:latin typeface="Times New Roman"/>
                <a:cs typeface="Times New Roman"/>
              </a:rPr>
              <a:t>Light, Water,  Roads?</a:t>
            </a:r>
            <a:endParaRPr lang="en-US" sz="6000" dirty="0">
              <a:cs typeface="Calibri"/>
            </a:endParaRPr>
          </a:p>
          <a:p>
            <a:r>
              <a:rPr lang="en-US" sz="1400" dirty="0">
                <a:latin typeface="Times New Roman"/>
              </a:rPr>
              <a:t>          </a:t>
            </a:r>
            <a:endParaRPr lang="en-US" sz="1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8899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30163F-639F-4C93-B8BD-9D15615A5EF5}"/>
              </a:ext>
            </a:extLst>
          </p:cNvPr>
          <p:cNvSpPr txBox="1"/>
          <p:nvPr/>
        </p:nvSpPr>
        <p:spPr>
          <a:xfrm>
            <a:off x="3048000" y="3200400"/>
            <a:ext cx="6096000" cy="1015663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latin typeface="Times New Roman"/>
              </a:rPr>
              <a:t>         </a:t>
            </a:r>
            <a:r>
              <a:rPr lang="en-US" sz="6000" dirty="0">
                <a:latin typeface="Times New Roman"/>
              </a:rPr>
              <a:t> Education?</a:t>
            </a:r>
            <a:r>
              <a:rPr lang="en-US" sz="1400" dirty="0">
                <a:latin typeface="Times New Roman"/>
              </a:rPr>
              <a:t>          </a:t>
            </a:r>
            <a:endParaRPr lang="en-US" sz="1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07783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30163F-639F-4C93-B8BD-9D15615A5EF5}"/>
              </a:ext>
            </a:extLst>
          </p:cNvPr>
          <p:cNvSpPr txBox="1"/>
          <p:nvPr/>
        </p:nvSpPr>
        <p:spPr>
          <a:xfrm>
            <a:off x="3048000" y="3200400"/>
            <a:ext cx="6096000" cy="307776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latin typeface="Times New Roman"/>
              </a:rPr>
              <a:t>         </a:t>
            </a:r>
            <a:r>
              <a:rPr lang="en-US" sz="6000" dirty="0">
                <a:latin typeface="Times New Roman"/>
              </a:rPr>
              <a:t> </a:t>
            </a:r>
            <a:r>
              <a:rPr lang="en-US" sz="6000" dirty="0">
                <a:latin typeface="Times New Roman"/>
                <a:cs typeface="Times New Roman"/>
              </a:rPr>
              <a:t>     People                   suffering?</a:t>
            </a:r>
          </a:p>
          <a:p>
            <a:endParaRPr lang="en-US" sz="6000" dirty="0">
              <a:latin typeface="Times New Roman"/>
              <a:cs typeface="Times New Roman"/>
            </a:endParaRPr>
          </a:p>
          <a:p>
            <a:r>
              <a:rPr lang="en-US" sz="1400" dirty="0">
                <a:latin typeface="Times New Roman"/>
              </a:rPr>
              <a:t>          </a:t>
            </a:r>
            <a:endParaRPr lang="en-US" sz="1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65685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30163F-639F-4C93-B8BD-9D15615A5EF5}"/>
              </a:ext>
            </a:extLst>
          </p:cNvPr>
          <p:cNvSpPr txBox="1"/>
          <p:nvPr/>
        </p:nvSpPr>
        <p:spPr>
          <a:xfrm>
            <a:off x="3489158" y="3200400"/>
            <a:ext cx="5420265" cy="307776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000" dirty="0">
                <a:latin typeface="Times New Roman"/>
                <a:cs typeface="Times New Roman"/>
              </a:rPr>
              <a:t>     Security,</a:t>
            </a:r>
            <a:endParaRPr lang="en-US" dirty="0">
              <a:cs typeface="Calibri" panose="020F0502020204030204"/>
            </a:endParaRPr>
          </a:p>
          <a:p>
            <a:r>
              <a:rPr lang="en-US" sz="6000" dirty="0">
                <a:latin typeface="Times New Roman"/>
                <a:cs typeface="Times New Roman"/>
              </a:rPr>
              <a:t>Corruptions &amp;           419 ?</a:t>
            </a:r>
            <a:endParaRPr lang="en-US" dirty="0">
              <a:cs typeface="Calibri" panose="020F0502020204030204"/>
            </a:endParaRPr>
          </a:p>
          <a:p>
            <a:r>
              <a:rPr lang="en-US" sz="1400" dirty="0">
                <a:latin typeface="Times New Roman"/>
              </a:rPr>
              <a:t>          </a:t>
            </a:r>
            <a:endParaRPr lang="en-US" sz="1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9564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30163F-639F-4C93-B8BD-9D15615A5EF5}"/>
              </a:ext>
            </a:extLst>
          </p:cNvPr>
          <p:cNvSpPr txBox="1"/>
          <p:nvPr/>
        </p:nvSpPr>
        <p:spPr>
          <a:xfrm>
            <a:off x="1246290" y="2107722"/>
            <a:ext cx="7059283" cy="1015663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latin typeface="Times New Roman"/>
              </a:rPr>
              <a:t>         </a:t>
            </a:r>
            <a:r>
              <a:rPr lang="en-US" sz="6000" dirty="0">
                <a:latin typeface="Times New Roman"/>
              </a:rPr>
              <a:t> </a:t>
            </a:r>
            <a:r>
              <a:rPr lang="en-US" sz="1400" dirty="0">
                <a:latin typeface="Times New Roman"/>
              </a:rPr>
              <a:t>          </a:t>
            </a:r>
            <a:endParaRPr lang="en-US" sz="1400" dirty="0">
              <a:latin typeface="Times New Roman"/>
              <a:cs typeface="Times New Roman"/>
            </a:endParaRPr>
          </a:p>
        </p:txBody>
      </p:sp>
      <p:pic>
        <p:nvPicPr>
          <p:cNvPr id="3" name="Picture 3">
            <a:hlinkClick r:id="" action="ppaction://media"/>
            <a:extLst>
              <a:ext uri="{FF2B5EF4-FFF2-40B4-BE49-F238E27FC236}">
                <a16:creationId xmlns:a16="http://schemas.microsoft.com/office/drawing/2014/main" id="{7B9DAF8E-5620-4483-BBE5-9B365D1748C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3810000" y="2143125"/>
            <a:ext cx="4572000" cy="2571750"/>
          </a:xfrm>
          <a:prstGeom prst="rect">
            <a:avLst/>
          </a:prstGeom>
        </p:spPr>
      </p:pic>
      <p:pic>
        <p:nvPicPr>
          <p:cNvPr id="5" name="Picture 5">
            <a:hlinkClick r:id="" action="ppaction://media"/>
            <a:extLst>
              <a:ext uri="{FF2B5EF4-FFF2-40B4-BE49-F238E27FC236}">
                <a16:creationId xmlns:a16="http://schemas.microsoft.com/office/drawing/2014/main" id="{857A0B18-1F70-4CFD-8158-D92A2FB9738F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7"/>
          <a:stretch>
            <a:fillRect/>
          </a:stretch>
        </p:blipFill>
        <p:spPr>
          <a:xfrm>
            <a:off x="3810000" y="2143125"/>
            <a:ext cx="4572000" cy="2571750"/>
          </a:xfrm>
          <a:prstGeom prst="rect">
            <a:avLst/>
          </a:prstGeom>
        </p:spPr>
      </p:pic>
      <p:pic>
        <p:nvPicPr>
          <p:cNvPr id="4" name="Picture 5">
            <a:hlinkClick r:id="" action="ppaction://media"/>
            <a:extLst>
              <a:ext uri="{FF2B5EF4-FFF2-40B4-BE49-F238E27FC236}">
                <a16:creationId xmlns:a16="http://schemas.microsoft.com/office/drawing/2014/main" id="{06D42718-A98F-4C7E-84C4-D60F15A68CF9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8"/>
          <a:stretch>
            <a:fillRect/>
          </a:stretch>
        </p:blipFill>
        <p:spPr>
          <a:xfrm>
            <a:off x="3810000" y="2143125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20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977D46-749A-4E37-B83B-E4E02910BD37}"/>
              </a:ext>
            </a:extLst>
          </p:cNvPr>
          <p:cNvSpPr txBox="1"/>
          <p:nvPr/>
        </p:nvSpPr>
        <p:spPr>
          <a:xfrm>
            <a:off x="2602302" y="1446362"/>
            <a:ext cx="6096000" cy="4955203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000" dirty="0">
                <a:latin typeface="Times New Roman"/>
              </a:rPr>
              <a:t>    </a:t>
            </a:r>
            <a:r>
              <a:rPr lang="en-US" sz="2800" b="1" dirty="0">
                <a:latin typeface="Times New Roman"/>
              </a:rPr>
              <a:t>Story …My encounter on the train with a lady/she ran when I told her I`m a Nigerian/despite that we had planned to meet for a date….</a:t>
            </a:r>
            <a:endParaRPr lang="en-US" sz="2800">
              <a:latin typeface="Calibri" panose="020F0502020204030204"/>
              <a:cs typeface="Calibri" panose="020F0502020204030204"/>
            </a:endParaRPr>
          </a:p>
          <a:p>
            <a:r>
              <a:rPr lang="en-US" sz="2800" b="1" dirty="0">
                <a:latin typeface="Times New Roman"/>
              </a:rPr>
              <a:t>I thought this is what happens when corruption invades the system.</a:t>
            </a:r>
            <a:endParaRPr lang="en-US" sz="2800">
              <a:cs typeface="Calibri"/>
            </a:endParaRPr>
          </a:p>
          <a:p>
            <a:r>
              <a:rPr lang="en-US" sz="2800" b="1" dirty="0">
                <a:latin typeface="Times New Roman"/>
              </a:rPr>
              <a:t>Nigeria has been fundamentally badly corrupted</a:t>
            </a:r>
            <a:r>
              <a:rPr lang="en-US" sz="2800" dirty="0">
                <a:latin typeface="Times New Roman"/>
              </a:rPr>
              <a:t>.</a:t>
            </a:r>
            <a:endParaRPr lang="en-US" sz="2800" dirty="0"/>
          </a:p>
          <a:p>
            <a:endParaRPr lang="en-US" sz="6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9138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977D46-749A-4E37-B83B-E4E02910BD37}"/>
              </a:ext>
            </a:extLst>
          </p:cNvPr>
          <p:cNvSpPr txBox="1"/>
          <p:nvPr/>
        </p:nvSpPr>
        <p:spPr>
          <a:xfrm>
            <a:off x="3048000" y="3200400"/>
            <a:ext cx="6096000" cy="3231654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000" dirty="0">
                <a:latin typeface="Times New Roman"/>
              </a:rPr>
              <a:t>     Question! </a:t>
            </a:r>
          </a:p>
          <a:p>
            <a:r>
              <a:rPr lang="en-US" sz="4800" dirty="0">
                <a:latin typeface="Times New Roman"/>
              </a:rPr>
              <a:t>How can we rebuild our image and=&gt; make 9ja great again?</a:t>
            </a:r>
            <a:endParaRPr lang="en-US" sz="4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9743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8EE48B-EA24-4E9D-9E73-3957C5E534BC}"/>
              </a:ext>
            </a:extLst>
          </p:cNvPr>
          <p:cNvSpPr txBox="1"/>
          <p:nvPr/>
        </p:nvSpPr>
        <p:spPr>
          <a:xfrm>
            <a:off x="2727744" y="2093343"/>
            <a:ext cx="6415086" cy="526297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latin typeface="Times New Roman"/>
              </a:rPr>
              <a:t> </a:t>
            </a:r>
            <a:r>
              <a:rPr lang="en-US" sz="6000" b="1" dirty="0">
                <a:latin typeface="Times New Roman"/>
              </a:rPr>
              <a:t> </a:t>
            </a:r>
            <a:r>
              <a:rPr lang="en-US" sz="5400" dirty="0">
                <a:latin typeface="Times New Roman"/>
                <a:cs typeface="Times New Roman"/>
              </a:rPr>
              <a:t>It is cheaper to prevent corruption than fight it </a:t>
            </a:r>
            <a:r>
              <a:rPr lang="en-US" sz="3600" dirty="0">
                <a:latin typeface="Times New Roman"/>
                <a:cs typeface="Times New Roman"/>
              </a:rPr>
              <a:t>_</a:t>
            </a:r>
            <a:r>
              <a:rPr lang="en-US" sz="5400" dirty="0">
                <a:latin typeface="Times New Roman"/>
                <a:cs typeface="Times New Roman"/>
              </a:rPr>
              <a:t> </a:t>
            </a:r>
            <a:endParaRPr lang="en-US" dirty="0">
              <a:cs typeface="Calibri"/>
            </a:endParaRPr>
          </a:p>
          <a:p>
            <a:r>
              <a:rPr lang="en-US" sz="5400" dirty="0" err="1">
                <a:latin typeface="Times New Roman"/>
                <a:cs typeface="Times New Roman"/>
              </a:rPr>
              <a:t>Magu</a:t>
            </a:r>
            <a:r>
              <a:rPr lang="en-US" sz="5400" dirty="0">
                <a:latin typeface="Times New Roman"/>
                <a:cs typeface="Times New Roman"/>
              </a:rPr>
              <a:t>, the Acting Chairman EFCC.</a:t>
            </a:r>
            <a:endParaRPr lang="en-US" dirty="0"/>
          </a:p>
          <a:p>
            <a:endParaRPr lang="en-US" sz="60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8534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8EE48B-EA24-4E9D-9E73-3957C5E534BC}"/>
              </a:ext>
            </a:extLst>
          </p:cNvPr>
          <p:cNvSpPr txBox="1"/>
          <p:nvPr/>
        </p:nvSpPr>
        <p:spPr>
          <a:xfrm>
            <a:off x="2727744" y="2093343"/>
            <a:ext cx="6415086" cy="286232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latin typeface="Times New Roman"/>
              </a:rPr>
              <a:t> </a:t>
            </a:r>
            <a:r>
              <a:rPr lang="en-US" sz="6000" b="1" dirty="0">
                <a:latin typeface="Times New Roman"/>
              </a:rPr>
              <a:t>      This is a   long  term project</a:t>
            </a:r>
            <a:endParaRPr lang="en-US" sz="60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56023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8EE48B-EA24-4E9D-9E73-3957C5E534BC}"/>
              </a:ext>
            </a:extLst>
          </p:cNvPr>
          <p:cNvSpPr txBox="1"/>
          <p:nvPr/>
        </p:nvSpPr>
        <p:spPr>
          <a:xfrm>
            <a:off x="1893858" y="741872"/>
            <a:ext cx="8097236" cy="563231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latin typeface="Times New Roman"/>
              </a:rPr>
              <a:t> </a:t>
            </a:r>
            <a:r>
              <a:rPr lang="en-US" sz="6000" b="1" dirty="0">
                <a:latin typeface="Times New Roman"/>
              </a:rPr>
              <a:t>     </a:t>
            </a:r>
            <a:r>
              <a:rPr lang="en-US" sz="6000" dirty="0">
                <a:latin typeface="Times New Roman"/>
                <a:cs typeface="Times New Roman"/>
              </a:rPr>
              <a:t>In 1983:</a:t>
            </a:r>
            <a:br>
              <a:rPr lang="en-US" sz="6000" dirty="0">
                <a:latin typeface="Times New Roman"/>
                <a:cs typeface="Times New Roman"/>
              </a:rPr>
            </a:br>
            <a:r>
              <a:rPr lang="en-US" sz="6000" dirty="0">
                <a:latin typeface="Times New Roman"/>
                <a:cs typeface="Times New Roman"/>
              </a:rPr>
              <a:t>$1 = N 1  , £1=N2, </a:t>
            </a:r>
            <a:endParaRPr lang="en-US" dirty="0"/>
          </a:p>
          <a:p>
            <a:r>
              <a:rPr lang="en-US" sz="6000" dirty="0">
                <a:latin typeface="Times New Roman"/>
                <a:cs typeface="Times New Roman"/>
              </a:rPr>
              <a:t>Volkswagen Beetle </a:t>
            </a:r>
            <a:endParaRPr lang="en-US" dirty="0">
              <a:latin typeface="Calibri"/>
              <a:cs typeface="Calibri"/>
            </a:endParaRPr>
          </a:p>
          <a:p>
            <a:r>
              <a:rPr lang="en-US" sz="6000" dirty="0">
                <a:latin typeface="Times New Roman"/>
                <a:cs typeface="Times New Roman"/>
              </a:rPr>
              <a:t>   = N8, 000</a:t>
            </a:r>
            <a:endParaRPr lang="en-US" dirty="0">
              <a:cs typeface="Calibri"/>
            </a:endParaRPr>
          </a:p>
          <a:p>
            <a:r>
              <a:rPr lang="en-US" sz="6000" dirty="0">
                <a:latin typeface="Times New Roman"/>
                <a:cs typeface="Times New Roman"/>
              </a:rPr>
              <a:t>How much now?</a:t>
            </a:r>
          </a:p>
          <a:p>
            <a:endParaRPr lang="en-US" sz="60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9384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8EE48B-EA24-4E9D-9E73-3957C5E534BC}"/>
              </a:ext>
            </a:extLst>
          </p:cNvPr>
          <p:cNvSpPr txBox="1"/>
          <p:nvPr/>
        </p:nvSpPr>
        <p:spPr>
          <a:xfrm>
            <a:off x="614274" y="396815"/>
            <a:ext cx="11260253" cy="3333220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latin typeface="Times New Roman"/>
              </a:rPr>
              <a:t> </a:t>
            </a:r>
            <a:r>
              <a:rPr lang="en-US" sz="6000" b="1" dirty="0">
                <a:latin typeface="Times New Roman"/>
              </a:rPr>
              <a:t>     </a:t>
            </a:r>
            <a:r>
              <a:rPr lang="en-US" sz="6000" dirty="0">
                <a:latin typeface="Times New Roman"/>
                <a:cs typeface="Times New Roman"/>
              </a:rPr>
              <a:t>Back then we had a booming economy. We were either the top, or among the top exporters, of timbre, cocoa, groundnuts, rubber,</a:t>
            </a:r>
            <a:br>
              <a:rPr lang="en-US" sz="6000" dirty="0">
                <a:latin typeface="Times New Roman"/>
                <a:cs typeface="Times New Roman"/>
              </a:rPr>
            </a:br>
            <a:r>
              <a:rPr lang="en-US" sz="6000" dirty="0">
                <a:latin typeface="Times New Roman"/>
                <a:cs typeface="Times New Roman"/>
              </a:rPr>
              <a:t>palm oil, etc, in the world. Nigerians not only</a:t>
            </a:r>
            <a:br>
              <a:rPr lang="en-US" sz="6000" dirty="0">
                <a:latin typeface="Times New Roman"/>
                <a:cs typeface="Times New Roman"/>
              </a:rPr>
            </a:br>
            <a:r>
              <a:rPr lang="en-US" sz="6000" dirty="0">
                <a:latin typeface="Times New Roman"/>
                <a:cs typeface="Times New Roman"/>
              </a:rPr>
              <a:t>holidayed at home in their villages, at Yankari Games Reserve, at </a:t>
            </a:r>
            <a:r>
              <a:rPr lang="en-US" sz="6000" dirty="0" err="1">
                <a:latin typeface="Times New Roman"/>
                <a:cs typeface="Times New Roman"/>
              </a:rPr>
              <a:t>Obudu</a:t>
            </a:r>
            <a:r>
              <a:rPr lang="en-US" sz="6000" dirty="0">
                <a:latin typeface="Times New Roman"/>
                <a:cs typeface="Times New Roman"/>
              </a:rPr>
              <a:t> Cattle Ranch, at </a:t>
            </a:r>
            <a:r>
              <a:rPr lang="en-US" sz="6000" dirty="0" err="1">
                <a:latin typeface="Times New Roman"/>
                <a:cs typeface="Times New Roman"/>
              </a:rPr>
              <a:t>Oguta</a:t>
            </a:r>
            <a:r>
              <a:rPr lang="en-US" sz="6000" dirty="0">
                <a:latin typeface="Times New Roman"/>
                <a:cs typeface="Times New Roman"/>
              </a:rPr>
              <a:t> Lake, at </a:t>
            </a:r>
            <a:r>
              <a:rPr lang="en-US" sz="6000" dirty="0" err="1">
                <a:latin typeface="Times New Roman"/>
                <a:cs typeface="Times New Roman"/>
              </a:rPr>
              <a:t>Ikogosi</a:t>
            </a:r>
            <a:r>
              <a:rPr lang="en-US" sz="6000" dirty="0">
                <a:latin typeface="Times New Roman"/>
                <a:cs typeface="Times New Roman"/>
              </a:rPr>
              <a:t> springs, at </a:t>
            </a:r>
            <a:r>
              <a:rPr lang="en-US" sz="6000" dirty="0" err="1">
                <a:latin typeface="Times New Roman"/>
                <a:cs typeface="Times New Roman"/>
              </a:rPr>
              <a:t>Gurara</a:t>
            </a:r>
            <a:r>
              <a:rPr lang="en-US" sz="6000" dirty="0">
                <a:latin typeface="Times New Roman"/>
                <a:cs typeface="Times New Roman"/>
              </a:rPr>
              <a:t> Falls, at </a:t>
            </a:r>
            <a:r>
              <a:rPr lang="en-US" sz="6000" dirty="0" err="1">
                <a:latin typeface="Times New Roman"/>
                <a:cs typeface="Times New Roman"/>
              </a:rPr>
              <a:t>Mambilla</a:t>
            </a:r>
            <a:r>
              <a:rPr lang="en-US" sz="6000" dirty="0">
                <a:latin typeface="Times New Roman"/>
                <a:cs typeface="Times New Roman"/>
              </a:rPr>
              <a:t> </a:t>
            </a:r>
            <a:r>
              <a:rPr lang="en-US" sz="6000" dirty="0" err="1">
                <a:latin typeface="Times New Roman"/>
                <a:cs typeface="Times New Roman"/>
              </a:rPr>
              <a:t>Platueau</a:t>
            </a:r>
            <a:r>
              <a:rPr lang="en-US" sz="6000" dirty="0">
                <a:latin typeface="Times New Roman"/>
                <a:cs typeface="Times New Roman"/>
              </a:rPr>
              <a:t>, </a:t>
            </a:r>
            <a:r>
              <a:rPr lang="en-US" sz="6000" dirty="0" err="1">
                <a:latin typeface="Times New Roman"/>
                <a:cs typeface="Times New Roman"/>
              </a:rPr>
              <a:t>etc</a:t>
            </a:r>
            <a:r>
              <a:rPr lang="en-US" sz="6000" dirty="0">
                <a:latin typeface="Times New Roman"/>
                <a:cs typeface="Times New Roman"/>
              </a:rPr>
              <a:t>, we attracted international tourists who brought in loads of foreign exchange. Even Nigerian schools were foreign exchange earners because they attracted foreign</a:t>
            </a:r>
            <a:br>
              <a:rPr lang="en-US" sz="6000" dirty="0">
                <a:latin typeface="Times New Roman"/>
                <a:cs typeface="Times New Roman"/>
              </a:rPr>
            </a:br>
            <a:r>
              <a:rPr lang="en-US" sz="6000" dirty="0">
                <a:latin typeface="Times New Roman"/>
                <a:cs typeface="Times New Roman"/>
              </a:rPr>
              <a:t>students. “We had various car assembly plants – Peugeot,</a:t>
            </a:r>
            <a:br>
              <a:rPr lang="en-US" sz="6000" dirty="0">
                <a:latin typeface="Times New Roman"/>
                <a:cs typeface="Times New Roman"/>
              </a:rPr>
            </a:br>
            <a:r>
              <a:rPr lang="en-US" sz="6000" dirty="0">
                <a:latin typeface="Times New Roman"/>
                <a:cs typeface="Times New Roman"/>
              </a:rPr>
              <a:t>Volkswagen, </a:t>
            </a:r>
            <a:r>
              <a:rPr lang="en-US" sz="6000" dirty="0" err="1">
                <a:latin typeface="Times New Roman"/>
                <a:cs typeface="Times New Roman"/>
              </a:rPr>
              <a:t>Anamco</a:t>
            </a:r>
            <a:r>
              <a:rPr lang="en-US" sz="6000" dirty="0">
                <a:latin typeface="Times New Roman"/>
                <a:cs typeface="Times New Roman"/>
              </a:rPr>
              <a:t> etc. Nigerian government officials only bought vehicles assembled in Nigeria for official cars. We had a thriving sports industry. We were not Man. United or Chelsea fans, we were Rangers or IICC fans. We had the Nduka </a:t>
            </a:r>
            <a:r>
              <a:rPr lang="en-US" sz="6000" dirty="0" err="1">
                <a:latin typeface="Times New Roman"/>
                <a:cs typeface="Times New Roman"/>
              </a:rPr>
              <a:t>Odizors</a:t>
            </a:r>
            <a:r>
              <a:rPr lang="en-US" sz="6000" dirty="0">
                <a:latin typeface="Times New Roman"/>
                <a:cs typeface="Times New Roman"/>
              </a:rPr>
              <a:t>, people made money from sports. We also had companies like </a:t>
            </a:r>
            <a:r>
              <a:rPr lang="en-US" sz="6000" dirty="0" err="1">
                <a:latin typeface="Times New Roman"/>
                <a:cs typeface="Times New Roman"/>
              </a:rPr>
              <a:t>Lennards</a:t>
            </a:r>
            <a:r>
              <a:rPr lang="en-US" sz="6000" dirty="0">
                <a:latin typeface="Times New Roman"/>
                <a:cs typeface="Times New Roman"/>
              </a:rPr>
              <a:t> and Bata</a:t>
            </a:r>
            <a:br>
              <a:rPr lang="en-US" sz="6000" dirty="0">
                <a:latin typeface="Times New Roman"/>
                <a:cs typeface="Times New Roman"/>
              </a:rPr>
            </a:br>
            <a:r>
              <a:rPr lang="en-US" sz="6000" dirty="0">
                <a:latin typeface="Times New Roman"/>
                <a:cs typeface="Times New Roman"/>
              </a:rPr>
              <a:t>producing school shoes in their thousands, we had the thriving Nigerian Airways and the Aviation</a:t>
            </a:r>
            <a:br>
              <a:rPr lang="en-US" sz="6000" dirty="0">
                <a:latin typeface="Times New Roman"/>
                <a:cs typeface="Times New Roman"/>
              </a:rPr>
            </a:br>
            <a:r>
              <a:rPr lang="en-US" sz="6000" dirty="0">
                <a:latin typeface="Times New Roman"/>
                <a:cs typeface="Times New Roman"/>
              </a:rPr>
              <a:t>School in the north that produced some of the best pilots in the world. In those days if you were</a:t>
            </a:r>
            <a:br>
              <a:rPr lang="en-US" sz="6000" dirty="0">
                <a:latin typeface="Times New Roman"/>
                <a:cs typeface="Times New Roman"/>
              </a:rPr>
            </a:br>
            <a:r>
              <a:rPr lang="en-US" sz="6000" dirty="0">
                <a:latin typeface="Times New Roman"/>
                <a:cs typeface="Times New Roman"/>
              </a:rPr>
              <a:t>brilliant you were respected </a:t>
            </a:r>
          </a:p>
        </p:txBody>
      </p:sp>
    </p:spTree>
    <p:extLst>
      <p:ext uri="{BB962C8B-B14F-4D97-AF65-F5344CB8AC3E}">
        <p14:creationId xmlns:p14="http://schemas.microsoft.com/office/powerpoint/2010/main" val="34945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8EE48B-EA24-4E9D-9E73-3957C5E534BC}"/>
              </a:ext>
            </a:extLst>
          </p:cNvPr>
          <p:cNvSpPr txBox="1"/>
          <p:nvPr/>
        </p:nvSpPr>
        <p:spPr>
          <a:xfrm>
            <a:off x="1893858" y="741872"/>
            <a:ext cx="8097236" cy="193899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latin typeface="Times New Roman"/>
              </a:rPr>
              <a:t> </a:t>
            </a:r>
            <a:r>
              <a:rPr lang="en-US" sz="6000" b="1" dirty="0">
                <a:latin typeface="Times New Roman"/>
              </a:rPr>
              <a:t>  </a:t>
            </a:r>
            <a:r>
              <a:rPr lang="en-US" sz="6000" b="1" dirty="0">
                <a:latin typeface="Times New Roman"/>
                <a:cs typeface="Times New Roman"/>
              </a:rPr>
              <a:t>What went wrong between then and now?</a:t>
            </a:r>
            <a:endParaRPr lang="en-US" sz="6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7953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E139F6E-314A-4726-997B-4D27AF4312CE}"/>
              </a:ext>
            </a:extLst>
          </p:cNvPr>
          <p:cNvSpPr txBox="1"/>
          <p:nvPr/>
        </p:nvSpPr>
        <p:spPr>
          <a:xfrm>
            <a:off x="2659812" y="411193"/>
            <a:ext cx="6096000" cy="98488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dirty="0">
                <a:solidFill>
                  <a:srgbClr val="212121"/>
                </a:solidFill>
                <a:latin typeface="wf_segoe-ui_normal"/>
              </a:rPr>
              <a:t>Take a look at these pictures</a:t>
            </a:r>
          </a:p>
          <a:p>
            <a:endParaRPr lang="en-US" dirty="0">
              <a:latin typeface="wf_segoe-ui_normal"/>
            </a:endParaRPr>
          </a:p>
        </p:txBody>
      </p:sp>
      <p:pic>
        <p:nvPicPr>
          <p:cNvPr id="3" name="Picture 3" descr="A group of people sitting posing for the camera&#10;&#10;Description generated with very high confidence">
            <a:extLst>
              <a:ext uri="{FF2B5EF4-FFF2-40B4-BE49-F238E27FC236}">
                <a16:creationId xmlns:a16="http://schemas.microsoft.com/office/drawing/2014/main" id="{C03DAB16-A884-470B-9725-C7089F8AF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588" y="2359061"/>
            <a:ext cx="5561161" cy="377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09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C03D15-C621-434A-95E3-E0BCECAE8A90}"/>
              </a:ext>
            </a:extLst>
          </p:cNvPr>
          <p:cNvSpPr txBox="1"/>
          <p:nvPr/>
        </p:nvSpPr>
        <p:spPr>
          <a:xfrm>
            <a:off x="1452111" y="727497"/>
            <a:ext cx="9000228" cy="446276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400" b="1" dirty="0">
              <a:latin typeface="Times New Roman"/>
              <a:cs typeface="Times New Roman"/>
            </a:endParaRPr>
          </a:p>
          <a:p>
            <a:endParaRPr lang="en-US" sz="1400" b="1" dirty="0">
              <a:latin typeface="Times New Roman"/>
              <a:cs typeface="Times New Roman"/>
            </a:endParaRPr>
          </a:p>
          <a:p>
            <a:r>
              <a:rPr lang="en-US" sz="4000" dirty="0">
                <a:latin typeface="Times New Roman"/>
                <a:cs typeface="Times New Roman"/>
              </a:rPr>
              <a:t>What is the difference?</a:t>
            </a:r>
          </a:p>
          <a:p>
            <a:r>
              <a:rPr lang="en-US" sz="4000" dirty="0">
                <a:latin typeface="Times New Roman"/>
                <a:cs typeface="Times New Roman"/>
              </a:rPr>
              <a:t>Can`t we do it?</a:t>
            </a:r>
          </a:p>
          <a:p>
            <a:r>
              <a:rPr lang="en-US" sz="4000" dirty="0">
                <a:latin typeface="Times New Roman"/>
                <a:cs typeface="Times New Roman"/>
              </a:rPr>
              <a:t>Don`t we have the resources to make it happen?</a:t>
            </a:r>
            <a:br>
              <a:rPr lang="en-US" sz="4000" dirty="0">
                <a:latin typeface="Times New Roman"/>
                <a:cs typeface="Times New Roman"/>
              </a:rPr>
            </a:br>
            <a:endParaRPr lang="en-US" sz="1400" dirty="0">
              <a:latin typeface="Times New Roman"/>
              <a:cs typeface="Times New Roman"/>
            </a:endParaRPr>
          </a:p>
          <a:p>
            <a:endParaRPr lang="en-US" sz="1400" b="1" dirty="0">
              <a:latin typeface="Times New Roman"/>
              <a:cs typeface="Times New Roman"/>
            </a:endParaRPr>
          </a:p>
          <a:p>
            <a:endParaRPr lang="en-US" sz="1400" b="1" dirty="0">
              <a:latin typeface="Times New Roman"/>
              <a:cs typeface="Times New Roman"/>
            </a:endParaRPr>
          </a:p>
          <a:p>
            <a:endParaRPr lang="en-US" sz="5400" b="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52085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C03D15-C621-434A-95E3-E0BCECAE8A90}"/>
              </a:ext>
            </a:extLst>
          </p:cNvPr>
          <p:cNvSpPr txBox="1"/>
          <p:nvPr/>
        </p:nvSpPr>
        <p:spPr>
          <a:xfrm>
            <a:off x="1639018" y="1000666"/>
            <a:ext cx="6239776" cy="30162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400" b="1" dirty="0">
              <a:latin typeface="Times New Roman"/>
              <a:cs typeface="Times New Roman"/>
            </a:endParaRPr>
          </a:p>
          <a:p>
            <a:endParaRPr lang="en-US" sz="1400" b="1" dirty="0">
              <a:latin typeface="Times New Roman"/>
              <a:cs typeface="Times New Roman"/>
            </a:endParaRPr>
          </a:p>
          <a:p>
            <a:endParaRPr lang="en-US" sz="1400" b="1" dirty="0">
              <a:latin typeface="Times New Roman"/>
              <a:cs typeface="Times New Roman"/>
            </a:endParaRPr>
          </a:p>
          <a:p>
            <a:endParaRPr lang="en-US" sz="1400" b="1" dirty="0">
              <a:latin typeface="Times New Roman"/>
              <a:cs typeface="Times New Roman"/>
            </a:endParaRPr>
          </a:p>
          <a:p>
            <a:endParaRPr lang="en-US" sz="1400" b="1" dirty="0">
              <a:latin typeface="Times New Roman"/>
              <a:cs typeface="Times New Roman"/>
            </a:endParaRPr>
          </a:p>
          <a:p>
            <a:r>
              <a:rPr lang="en-US" sz="1400" b="1" dirty="0">
                <a:latin typeface="Times New Roman"/>
                <a:cs typeface="Times New Roman"/>
              </a:rPr>
              <a:t> </a:t>
            </a:r>
            <a:r>
              <a:rPr lang="en-US" sz="6000" b="1" dirty="0">
                <a:latin typeface="Times New Roman"/>
                <a:cs typeface="Times New Roman"/>
              </a:rPr>
              <a:t>Bottom line on </a:t>
            </a:r>
            <a:endParaRPr lang="en-US" sz="6000">
              <a:latin typeface="Times New Roman"/>
              <a:cs typeface="Times New Roman"/>
            </a:endParaRPr>
          </a:p>
          <a:p>
            <a:r>
              <a:rPr lang="en-US" sz="6000" b="1" dirty="0">
                <a:latin typeface="Times New Roman"/>
                <a:cs typeface="Times New Roman"/>
              </a:rPr>
              <a:t>How we can do it:</a:t>
            </a:r>
            <a:endParaRPr lang="en-US" sz="6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92181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C03D15-C621-434A-95E3-E0BCECAE8A90}"/>
              </a:ext>
            </a:extLst>
          </p:cNvPr>
          <p:cNvSpPr txBox="1"/>
          <p:nvPr/>
        </p:nvSpPr>
        <p:spPr>
          <a:xfrm>
            <a:off x="589471" y="1000666"/>
            <a:ext cx="11602529" cy="747897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000" b="1" dirty="0">
                <a:latin typeface="Times New Roman"/>
                <a:cs typeface="Times New Roman"/>
              </a:rPr>
              <a:t>Purpose:</a:t>
            </a:r>
            <a:endParaRPr lang="en-US" dirty="0"/>
          </a:p>
          <a:p>
            <a:r>
              <a:rPr lang="en-US" sz="6000" dirty="0">
                <a:latin typeface="Times New Roman"/>
                <a:cs typeface="Times New Roman"/>
              </a:rPr>
              <a:t>The purpose of this project is to completely eradicate corruption starting from the grassroots by training and educating them(young generation) through workshops, talks and seminars.</a:t>
            </a:r>
            <a:endParaRPr lang="en-US" dirty="0"/>
          </a:p>
          <a:p>
            <a:endParaRPr lang="en-US" sz="60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3125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C03D15-C621-434A-95E3-E0BCECAE8A90}"/>
              </a:ext>
            </a:extLst>
          </p:cNvPr>
          <p:cNvSpPr txBox="1"/>
          <p:nvPr/>
        </p:nvSpPr>
        <p:spPr>
          <a:xfrm>
            <a:off x="1955319" y="-623975"/>
            <a:ext cx="9000228" cy="486287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400" b="1" dirty="0">
              <a:latin typeface="Times New Roman"/>
              <a:cs typeface="Times New Roman"/>
            </a:endParaRPr>
          </a:p>
          <a:p>
            <a:endParaRPr lang="en-US" sz="1400" b="1" dirty="0">
              <a:latin typeface="Times New Roman"/>
              <a:cs typeface="Times New Roman"/>
            </a:endParaRPr>
          </a:p>
          <a:p>
            <a:endParaRPr lang="en-US" sz="1400" b="1" dirty="0">
              <a:latin typeface="Times New Roman"/>
              <a:cs typeface="Times New Roman"/>
            </a:endParaRPr>
          </a:p>
          <a:p>
            <a:endParaRPr lang="en-US" sz="1400" b="1" dirty="0">
              <a:latin typeface="Times New Roman"/>
              <a:cs typeface="Times New Roman"/>
            </a:endParaRPr>
          </a:p>
          <a:p>
            <a:endParaRPr lang="en-US" sz="1400" b="1" dirty="0">
              <a:latin typeface="Times New Roman"/>
              <a:cs typeface="Times New Roman"/>
            </a:endParaRPr>
          </a:p>
          <a:p>
            <a:r>
              <a:rPr lang="en-US" sz="1400" b="1" dirty="0">
                <a:latin typeface="Times New Roman"/>
                <a:cs typeface="Times New Roman"/>
              </a:rPr>
              <a:t> </a:t>
            </a:r>
            <a:r>
              <a:rPr lang="en-US" sz="4000" dirty="0">
                <a:latin typeface="Times New Roman"/>
              </a:rPr>
              <a:t>Bringing the truth to the next generation, that they may fulfill the hope and purpose of God the creator on the Nation. (Psalm 78:4&amp;7.)Also 2 Chronicles 7:14 if my people, who are called by my name,……./ find a similar verses in Quran.</a:t>
            </a:r>
            <a:endParaRPr lang="en-US" sz="4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238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A26DB0-B66F-408D-A406-C3CA19F581E1}"/>
              </a:ext>
            </a:extLst>
          </p:cNvPr>
          <p:cNvSpPr txBox="1"/>
          <p:nvPr/>
        </p:nvSpPr>
        <p:spPr>
          <a:xfrm>
            <a:off x="1107058" y="914401"/>
            <a:ext cx="10941168" cy="575542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b="1" dirty="0">
                <a:latin typeface="Times New Roman"/>
              </a:rPr>
              <a:t>Approach</a:t>
            </a:r>
            <a:r>
              <a:rPr lang="en-US" sz="4800" b="1" dirty="0">
                <a:latin typeface="Times New Roman"/>
                <a:cs typeface="Times New Roman"/>
              </a:rPr>
              <a:t>:</a:t>
            </a:r>
            <a:endParaRPr lang="en-US" sz="4800" b="1">
              <a:cs typeface="Calibri"/>
            </a:endParaRPr>
          </a:p>
          <a:p>
            <a:r>
              <a:rPr lang="en-US" sz="4000" dirty="0">
                <a:latin typeface="Times New Roman"/>
              </a:rPr>
              <a:t>Talks-&gt;effective curriculum on habits -&gt;stories-your stories-&gt;facts and figures –&gt;compare present situation with the expectations-&gt; mix short simple Bible/Quran/traditional saying i.e. simple words of God + common sense (proverbs)-expected goals and mission /vision = Effective pure patriotic heart-purposeful life-&gt;hard work-&gt;slow and steady-&gt;nonstop-&gt;consistency</a:t>
            </a:r>
            <a:endParaRPr lang="en-US" sz="4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551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A26DB0-B66F-408D-A406-C3CA19F581E1}"/>
              </a:ext>
            </a:extLst>
          </p:cNvPr>
          <p:cNvSpPr txBox="1"/>
          <p:nvPr/>
        </p:nvSpPr>
        <p:spPr>
          <a:xfrm>
            <a:off x="1107058" y="914401"/>
            <a:ext cx="10941168" cy="1855892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b="1" dirty="0">
                <a:latin typeface="Times New Roman"/>
                <a:cs typeface="Times New Roman"/>
              </a:rPr>
              <a:t>Requirements:</a:t>
            </a:r>
            <a:endParaRPr lang="en-US" dirty="0"/>
          </a:p>
          <a:p>
            <a:r>
              <a:rPr lang="en-US" sz="4800" dirty="0">
                <a:latin typeface="Times New Roman"/>
                <a:cs typeface="Times New Roman"/>
              </a:rPr>
              <a:t>1.Team</a:t>
            </a:r>
            <a:endParaRPr lang="en-US" dirty="0"/>
          </a:p>
          <a:p>
            <a:r>
              <a:rPr lang="en-US" sz="4800" dirty="0">
                <a:latin typeface="Times New Roman"/>
                <a:cs typeface="Times New Roman"/>
              </a:rPr>
              <a:t>1.a. Leadership summit in 9ja/Japan for leaders to various locations in 9ja.</a:t>
            </a:r>
            <a:endParaRPr lang="en-US" dirty="0"/>
          </a:p>
          <a:p>
            <a:r>
              <a:rPr lang="en-US" sz="4800" dirty="0">
                <a:latin typeface="Times New Roman"/>
                <a:cs typeface="Times New Roman"/>
              </a:rPr>
              <a:t> b. give talks at schools Primary/J/HS &amp;            colleges.</a:t>
            </a:r>
            <a:endParaRPr lang="en-US" dirty="0"/>
          </a:p>
          <a:p>
            <a:r>
              <a:rPr lang="en-US" sz="4800" dirty="0">
                <a:latin typeface="Times New Roman"/>
                <a:cs typeface="Times New Roman"/>
              </a:rPr>
              <a:t>2.To start with</a:t>
            </a:r>
            <a:endParaRPr lang="en-US" dirty="0"/>
          </a:p>
          <a:p>
            <a:pPr indent="177800"/>
            <a:r>
              <a:rPr lang="en-US" sz="4800" dirty="0">
                <a:latin typeface="Times New Roman"/>
                <a:cs typeface="Times New Roman"/>
              </a:rPr>
              <a:t>a. 36 PCs.</a:t>
            </a:r>
            <a:endParaRPr lang="en-US" dirty="0"/>
          </a:p>
          <a:p>
            <a:pPr indent="177800"/>
            <a:r>
              <a:rPr lang="en-US" sz="4800" dirty="0">
                <a:latin typeface="Times New Roman"/>
                <a:cs typeface="Times New Roman"/>
              </a:rPr>
              <a:t>b. 36 Printers.</a:t>
            </a:r>
            <a:endParaRPr lang="en-US" dirty="0"/>
          </a:p>
          <a:p>
            <a:pPr indent="177800"/>
            <a:r>
              <a:rPr lang="en-US" sz="4800" dirty="0">
                <a:latin typeface="Times New Roman"/>
                <a:cs typeface="Times New Roman"/>
              </a:rPr>
              <a:t>c.36 Projectors </a:t>
            </a:r>
            <a:endParaRPr lang="en-US">
              <a:cs typeface="Calibri"/>
            </a:endParaRPr>
          </a:p>
          <a:p>
            <a:pPr indent="177800"/>
            <a:r>
              <a:rPr lang="en-US" sz="4800" dirty="0">
                <a:latin typeface="Times New Roman"/>
                <a:cs typeface="Times New Roman"/>
              </a:rPr>
              <a:t>d. 36 Vans</a:t>
            </a:r>
            <a:endParaRPr lang="en-US" dirty="0"/>
          </a:p>
          <a:p>
            <a:pPr indent="177800"/>
            <a:r>
              <a:rPr lang="en-US" sz="4800" dirty="0">
                <a:latin typeface="Times New Roman"/>
                <a:cs typeface="Times New Roman"/>
              </a:rPr>
              <a:t>e. 36 or 72 Officials</a:t>
            </a:r>
            <a:endParaRPr lang="en-US" dirty="0"/>
          </a:p>
          <a:p>
            <a:pPr indent="177800"/>
            <a:r>
              <a:rPr lang="en-US" sz="4800" dirty="0">
                <a:latin typeface="Times New Roman"/>
                <a:cs typeface="Times New Roman"/>
              </a:rPr>
              <a:t>(36 represent number of states at the time of writing this).We may even start from one state and spread later after training the team.</a:t>
            </a:r>
          </a:p>
          <a:p>
            <a:r>
              <a:rPr lang="en-US" sz="4800" dirty="0">
                <a:latin typeface="Times New Roman"/>
                <a:cs typeface="Times New Roman"/>
              </a:rPr>
              <a:t>3. Power points </a:t>
            </a:r>
            <a:endParaRPr lang="en-US"/>
          </a:p>
          <a:p>
            <a:r>
              <a:rPr lang="en-US" sz="4800" dirty="0">
                <a:latin typeface="Times New Roman"/>
                <a:cs typeface="Times New Roman"/>
              </a:rPr>
              <a:t>( a. use a triangle as in </a:t>
            </a:r>
            <a:r>
              <a:rPr lang="en-US" sz="4800" dirty="0" err="1">
                <a:latin typeface="Times New Roman"/>
                <a:cs typeface="Times New Roman"/>
              </a:rPr>
              <a:t>aro</a:t>
            </a:r>
            <a:r>
              <a:rPr lang="en-US" sz="4800" dirty="0">
                <a:latin typeface="Times New Roman"/>
                <a:cs typeface="Times New Roman"/>
              </a:rPr>
              <a:t> meta../ b. Multiple intelligence/c. Rabbit and turtle </a:t>
            </a:r>
            <a:r>
              <a:rPr lang="en-US" sz="4800" dirty="0" err="1">
                <a:latin typeface="Times New Roman"/>
                <a:cs typeface="Times New Roman"/>
              </a:rPr>
              <a:t>d.Ask</a:t>
            </a:r>
            <a:r>
              <a:rPr lang="en-US" sz="4800" dirty="0">
                <a:latin typeface="Times New Roman"/>
                <a:cs typeface="Times New Roman"/>
              </a:rPr>
              <a:t> if Christian or Muslim; tell them it doesn`t matter here and use Psalm 78:1-8 especially 4&amp;7)</a:t>
            </a:r>
            <a:endParaRPr lang="en-US" dirty="0"/>
          </a:p>
          <a:p>
            <a:r>
              <a:rPr lang="en-US" sz="4800" dirty="0">
                <a:latin typeface="Times New Roman"/>
                <a:cs typeface="Times New Roman"/>
              </a:rPr>
              <a:t>4. Motivation</a:t>
            </a:r>
            <a:endParaRPr lang="en-US" dirty="0"/>
          </a:p>
          <a:p>
            <a:pPr indent="177800"/>
            <a:r>
              <a:rPr lang="en-US" sz="4800" dirty="0">
                <a:latin typeface="Times New Roman"/>
                <a:cs typeface="Times New Roman"/>
              </a:rPr>
              <a:t>Meant for each state.</a:t>
            </a:r>
            <a:endParaRPr lang="en-US" dirty="0"/>
          </a:p>
          <a:p>
            <a:endParaRPr lang="en-US" sz="4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725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A26DB0-B66F-408D-A406-C3CA19F581E1}"/>
              </a:ext>
            </a:extLst>
          </p:cNvPr>
          <p:cNvSpPr txBox="1"/>
          <p:nvPr/>
        </p:nvSpPr>
        <p:spPr>
          <a:xfrm>
            <a:off x="1107058" y="914401"/>
            <a:ext cx="10941168" cy="10710624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indent="178435"/>
            <a:r>
              <a:rPr lang="en-US" sz="4800" b="1" dirty="0">
                <a:latin typeface="Times New Roman"/>
                <a:cs typeface="Times New Roman"/>
              </a:rPr>
              <a:t>Procedure: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sz="4800" dirty="0">
                <a:latin typeface="Times New Roman"/>
                <a:cs typeface="Times New Roman"/>
              </a:rPr>
              <a:t>List of schools (public &amp; private).</a:t>
            </a:r>
            <a:endParaRPr lang="en-US" dirty="0"/>
          </a:p>
          <a:p>
            <a:pPr marL="342900" indent="-342900">
              <a:buAutoNum type="arabicPeriod" startAt="2"/>
            </a:pPr>
            <a:r>
              <a:rPr lang="en-US" sz="4800" dirty="0">
                <a:latin typeface="Times New Roman"/>
                <a:cs typeface="Times New Roman"/>
              </a:rPr>
              <a:t>Give talks, seminars, workshops.</a:t>
            </a:r>
            <a:endParaRPr lang="en-US" dirty="0"/>
          </a:p>
          <a:p>
            <a:pPr marL="342900" indent="-342900">
              <a:buAutoNum type="arabicPeriod" startAt="3"/>
            </a:pPr>
            <a:r>
              <a:rPr lang="en-US" sz="4800" dirty="0">
                <a:latin typeface="Times New Roman"/>
                <a:cs typeface="Times New Roman"/>
              </a:rPr>
              <a:t>Duration 2 hours</a:t>
            </a:r>
            <a:endParaRPr lang="en-US" dirty="0"/>
          </a:p>
          <a:p>
            <a:pPr marL="342900" indent="-342900">
              <a:buAutoNum type="arabicPeriod" startAt="4"/>
            </a:pPr>
            <a:r>
              <a:rPr lang="en-US" sz="4800" dirty="0">
                <a:latin typeface="Times New Roman"/>
                <a:cs typeface="Times New Roman"/>
              </a:rPr>
              <a:t>Talk to / through churches</a:t>
            </a:r>
            <a:endParaRPr lang="en-US" dirty="0"/>
          </a:p>
          <a:p>
            <a:pPr marL="342900" indent="-342900">
              <a:buAutoNum type="arabicPeriod" startAt="5"/>
            </a:pPr>
            <a:r>
              <a:rPr lang="en-US" sz="4800" dirty="0">
                <a:latin typeface="Times New Roman"/>
                <a:cs typeface="Times New Roman"/>
              </a:rPr>
              <a:t>Employ people with integrity and background check.</a:t>
            </a:r>
            <a:endParaRPr lang="en-US" dirty="0"/>
          </a:p>
          <a:p>
            <a:pPr marL="342900" indent="-342900">
              <a:buAutoNum type="arabicPeriod" startAt="6"/>
            </a:pPr>
            <a:r>
              <a:rPr lang="en-US" sz="4800" dirty="0">
                <a:latin typeface="Times New Roman"/>
                <a:cs typeface="Times New Roman"/>
              </a:rPr>
              <a:t>Use PowerPoint presentations showing pictures of other countries in comparison with 9ja infrastructures such as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sz="4800" dirty="0">
                <a:latin typeface="Times New Roman"/>
                <a:cs typeface="Times New Roman"/>
              </a:rPr>
              <a:t>Education b. roads c. light </a:t>
            </a:r>
            <a:endParaRPr lang="en-US">
              <a:latin typeface="Calibri" panose="020F0502020204030204"/>
              <a:cs typeface="Calibri" panose="020F0502020204030204"/>
            </a:endParaRPr>
          </a:p>
          <a:p>
            <a:r>
              <a:rPr lang="en-US" sz="4800" dirty="0">
                <a:latin typeface="Times New Roman"/>
                <a:cs typeface="Times New Roman"/>
              </a:rPr>
              <a:t>d. Communication system e.people </a:t>
            </a:r>
            <a:endParaRPr lang="en-US">
              <a:cs typeface="Calibri"/>
            </a:endParaRPr>
          </a:p>
          <a:p>
            <a:pPr marL="406400"/>
            <a:r>
              <a:rPr lang="en-US" sz="4800" dirty="0">
                <a:latin typeface="Times New Roman"/>
                <a:cs typeface="Times New Roman"/>
              </a:rPr>
              <a:t>f. life/lifestyle g. Transportation system</a:t>
            </a:r>
            <a:endParaRPr lang="en-US" dirty="0"/>
          </a:p>
          <a:p>
            <a:endParaRPr lang="en-US"/>
          </a:p>
          <a:p>
            <a:endParaRPr lang="en-US" sz="4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5096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A26DB0-B66F-408D-A406-C3CA19F581E1}"/>
              </a:ext>
            </a:extLst>
          </p:cNvPr>
          <p:cNvSpPr txBox="1"/>
          <p:nvPr/>
        </p:nvSpPr>
        <p:spPr>
          <a:xfrm>
            <a:off x="1107058" y="914401"/>
            <a:ext cx="10941168" cy="8217634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b="1" dirty="0">
                <a:latin typeface="Times New Roman"/>
                <a:cs typeface="Times New Roman"/>
              </a:rPr>
              <a:t>Alternatively</a:t>
            </a:r>
            <a:r>
              <a:rPr lang="en-US" sz="4800" dirty="0">
                <a:latin typeface="Times New Roman"/>
                <a:cs typeface="Times New Roman"/>
              </a:rPr>
              <a:t>, we could; </a:t>
            </a:r>
            <a:endParaRPr lang="en-US" dirty="0"/>
          </a:p>
          <a:p>
            <a:r>
              <a:rPr lang="en-US" sz="4800" dirty="0">
                <a:latin typeface="Times New Roman"/>
                <a:cs typeface="Times New Roman"/>
              </a:rPr>
              <a:t>Train &gt;teachers ( a representative) from each region i.e.</a:t>
            </a:r>
            <a:endParaRPr lang="en-US" dirty="0" err="1"/>
          </a:p>
          <a:p>
            <a:r>
              <a:rPr lang="en-US" sz="4800" dirty="0">
                <a:latin typeface="Times New Roman"/>
                <a:cs typeface="Times New Roman"/>
              </a:rPr>
              <a:t>East/north/ west/South</a:t>
            </a:r>
            <a:endParaRPr lang="en-US" dirty="0"/>
          </a:p>
          <a:p>
            <a:r>
              <a:rPr lang="en-US" sz="4800" dirty="0">
                <a:latin typeface="Times New Roman"/>
                <a:cs typeface="Times New Roman"/>
              </a:rPr>
              <a:t>These people will in turn teach or train others in their regions.</a:t>
            </a:r>
            <a:endParaRPr lang="en-US" dirty="0"/>
          </a:p>
          <a:p>
            <a:r>
              <a:rPr lang="en-US" sz="4800" dirty="0">
                <a:latin typeface="Times New Roman"/>
                <a:cs typeface="Times New Roman"/>
              </a:rPr>
              <a:t>They will be regularly coordinated　/ monitored/inspected for appropriate dissemination of information handed down to them.</a:t>
            </a:r>
            <a:endParaRPr lang="en-US" dirty="0"/>
          </a:p>
          <a:p>
            <a:endParaRPr lang="en-US" sz="4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5808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A26DB0-B66F-408D-A406-C3CA19F581E1}"/>
              </a:ext>
            </a:extLst>
          </p:cNvPr>
          <p:cNvSpPr txBox="1"/>
          <p:nvPr/>
        </p:nvSpPr>
        <p:spPr>
          <a:xfrm>
            <a:off x="1107058" y="914401"/>
            <a:ext cx="10941168" cy="6001643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b="1" dirty="0">
                <a:latin typeface="Times New Roman"/>
                <a:cs typeface="Times New Roman"/>
              </a:rPr>
              <a:t>Fund.( It takes a village)</a:t>
            </a:r>
            <a:endParaRPr lang="en-US" dirty="0"/>
          </a:p>
          <a:p>
            <a:r>
              <a:rPr lang="en-US" sz="4800" dirty="0">
                <a:latin typeface="Times New Roman"/>
                <a:cs typeface="Times New Roman"/>
              </a:rPr>
              <a:t>Investors/Sponsors</a:t>
            </a:r>
            <a:endParaRPr lang="en-US" dirty="0"/>
          </a:p>
          <a:p>
            <a:r>
              <a:rPr lang="en-US" sz="4800" dirty="0">
                <a:latin typeface="Times New Roman"/>
                <a:cs typeface="Times New Roman"/>
              </a:rPr>
              <a:t>NPO/NGO</a:t>
            </a:r>
            <a:endParaRPr lang="en-US" dirty="0"/>
          </a:p>
          <a:p>
            <a:r>
              <a:rPr lang="en-US" sz="4800" dirty="0">
                <a:latin typeface="Times New Roman"/>
                <a:cs typeface="Times New Roman"/>
              </a:rPr>
              <a:t>TIDAC</a:t>
            </a:r>
            <a:endParaRPr lang="en-US" dirty="0"/>
          </a:p>
          <a:p>
            <a:r>
              <a:rPr lang="en-US" sz="4800" dirty="0">
                <a:latin typeface="Times New Roman"/>
                <a:cs typeface="Times New Roman"/>
              </a:rPr>
              <a:t>Associations in JP / Nigerians in Diaspora etc. The intention is to involve all interested associations after introduction.</a:t>
            </a:r>
            <a:endParaRPr lang="en-US" dirty="0"/>
          </a:p>
          <a:p>
            <a:endParaRPr lang="en-US" sz="4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6841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person holding a sign&#10;&#10;Description generated with high confidence">
            <a:extLst>
              <a:ext uri="{FF2B5EF4-FFF2-40B4-BE49-F238E27FC236}">
                <a16:creationId xmlns:a16="http://schemas.microsoft.com/office/drawing/2014/main" id="{D87CE89B-B96E-4E4C-8067-E5D989D1A3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834" y="260230"/>
            <a:ext cx="9471802" cy="6093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66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1F75E33-03F1-40C0-B364-1D86CAE22779}"/>
              </a:ext>
            </a:extLst>
          </p:cNvPr>
          <p:cNvSpPr txBox="1"/>
          <p:nvPr/>
        </p:nvSpPr>
        <p:spPr>
          <a:xfrm>
            <a:off x="2386642" y="1446363"/>
            <a:ext cx="6757358" cy="34163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5400" dirty="0">
                <a:latin typeface="Times New Roman"/>
              </a:rPr>
              <a:t>It`s time to thrive! </a:t>
            </a:r>
            <a:endParaRPr lang="en-US" sz="5400">
              <a:latin typeface="Times New Roman"/>
            </a:endParaRPr>
          </a:p>
          <a:p>
            <a:r>
              <a:rPr lang="en-US" sz="5400" dirty="0">
                <a:latin typeface="Times New Roman"/>
                <a:cs typeface="Times New Roman"/>
              </a:rPr>
              <a:t>It`s time to really take Nigeria back and Make it Great Again! </a:t>
            </a:r>
          </a:p>
        </p:txBody>
      </p:sp>
    </p:spTree>
    <p:extLst>
      <p:ext uri="{BB962C8B-B14F-4D97-AF65-F5344CB8AC3E}">
        <p14:creationId xmlns:p14="http://schemas.microsoft.com/office/powerpoint/2010/main" val="199785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1F75E33-03F1-40C0-B364-1D86CAE22779}"/>
              </a:ext>
            </a:extLst>
          </p:cNvPr>
          <p:cNvSpPr txBox="1"/>
          <p:nvPr/>
        </p:nvSpPr>
        <p:spPr>
          <a:xfrm>
            <a:off x="2314755" y="1805797"/>
            <a:ext cx="6829245" cy="7571303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5400" dirty="0">
                <a:ea typeface="+mn-lt"/>
                <a:cs typeface="+mn-lt"/>
              </a:rPr>
              <a:t>https://youtu.be/7W2tl_FiZX8?t=2567</a:t>
            </a:r>
            <a:endParaRPr lang="en-US" dirty="0"/>
          </a:p>
          <a:p>
            <a:endParaRPr lang="en-US" sz="5400" dirty="0">
              <a:latin typeface="Times New Roman"/>
            </a:endParaRPr>
          </a:p>
          <a:p>
            <a:r>
              <a:rPr lang="en-US" sz="5400" dirty="0">
                <a:latin typeface="Times New Roman"/>
              </a:rPr>
              <a:t>I</a:t>
            </a:r>
            <a:r>
              <a:rPr lang="en-US" sz="5400" dirty="0">
                <a:latin typeface="Times New Roman"/>
                <a:cs typeface="Times New Roman"/>
              </a:rPr>
              <a:t> know I can do it!</a:t>
            </a:r>
            <a:endParaRPr lang="en-US">
              <a:cs typeface="Calibri"/>
            </a:endParaRPr>
          </a:p>
          <a:p>
            <a:r>
              <a:rPr lang="en-US" sz="5400" dirty="0">
                <a:latin typeface="Times New Roman"/>
                <a:cs typeface="Times New Roman"/>
              </a:rPr>
              <a:t>You can do it!</a:t>
            </a:r>
          </a:p>
          <a:p>
            <a:r>
              <a:rPr lang="en-US" sz="5400" dirty="0">
                <a:latin typeface="Times New Roman"/>
                <a:cs typeface="Times New Roman"/>
              </a:rPr>
              <a:t>we will do it !</a:t>
            </a:r>
            <a:endParaRPr lang="en-US" dirty="0"/>
          </a:p>
          <a:p>
            <a:r>
              <a:rPr lang="en-US" sz="5400" dirty="0">
                <a:latin typeface="Times New Roman"/>
                <a:cs typeface="Times New Roman"/>
              </a:rPr>
              <a:t>Let`s do it!</a:t>
            </a:r>
          </a:p>
          <a:p>
            <a:r>
              <a:rPr lang="en-US" sz="5400" dirty="0">
                <a:latin typeface="Times New Roman"/>
                <a:cs typeface="Times New Roman"/>
              </a:rPr>
              <a:t>Thank you.</a:t>
            </a:r>
          </a:p>
          <a:p>
            <a:endParaRPr lang="en-US" sz="5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62278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29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  Let`s Restore Nigeria`s Greatness   Project Presented by  Eric Thompson. </vt:lpstr>
      <vt:lpstr>Whenever you hear or think about Nigeria what first comes to your mind?                 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305</cp:revision>
  <dcterms:created xsi:type="dcterms:W3CDTF">2013-07-15T20:26:40Z</dcterms:created>
  <dcterms:modified xsi:type="dcterms:W3CDTF">2021-11-05T00:37:51Z</dcterms:modified>
</cp:coreProperties>
</file>